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54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0A19B0-97B1-4098-90FD-679A740ABE3B}" v="16" dt="2020-09-27T11:36:44.299"/>
    <p1510:client id="{C626CC1A-937A-4A95-94D4-48C8D027BDA2}" v="235" dt="2020-09-25T13:27:08.5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8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0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8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0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9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00DF16A3-F87A-4064-9158-6C72F1FC8CA2}"/>
              </a:ext>
            </a:extLst>
          </p:cNvPr>
          <p:cNvSpPr txBox="1"/>
          <p:nvPr/>
        </p:nvSpPr>
        <p:spPr>
          <a:xfrm>
            <a:off x="2429310" y="4021939"/>
            <a:ext cx="5052834" cy="8771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1100" b="1" dirty="0">
                <a:solidFill>
                  <a:srgbClr val="1C5417"/>
                </a:solidFill>
                <a:latin typeface="Arial"/>
                <a:ea typeface="+mn-lt"/>
                <a:cs typeface="+mn-lt"/>
              </a:rPr>
              <a:t>trvanlivé potraviny před datem spotřeby (cukr, olej, luštěniny, konzervy, těstoviny, rýže, paštiky, čínské polévky, sirupy, čaje, mléko,</a:t>
            </a:r>
            <a:r>
              <a:rPr lang="cs-CZ" sz="1100" b="1" dirty="0">
                <a:solidFill>
                  <a:srgbClr val="1C5417"/>
                </a:solidFill>
                <a:latin typeface="Arial"/>
                <a:cs typeface="Calibri"/>
              </a:rPr>
              <a:t> dětské výživy, sunary, </a:t>
            </a:r>
            <a:r>
              <a:rPr lang="cs-CZ" sz="1100" b="1" dirty="0">
                <a:solidFill>
                  <a:srgbClr val="1C5417"/>
                </a:solidFill>
                <a:latin typeface="Arial"/>
                <a:ea typeface="+mn-lt"/>
                <a:cs typeface="+mn-lt"/>
              </a:rPr>
              <a:t>cukrovinky) dále hygienu (pleny, mýdlo, zubní pasty) atd.</a:t>
            </a:r>
            <a:endParaRPr lang="cs-CZ" sz="1100" dirty="0">
              <a:cs typeface="Calibri"/>
            </a:endParaRPr>
          </a:p>
          <a:p>
            <a:pPr algn="l"/>
            <a:endParaRPr lang="cs-CZ" dirty="0">
              <a:cs typeface="Calibri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2800ADE-DD55-4220-A3E9-01321991A3F4}"/>
              </a:ext>
            </a:extLst>
          </p:cNvPr>
          <p:cNvSpPr txBox="1"/>
          <p:nvPr/>
        </p:nvSpPr>
        <p:spPr>
          <a:xfrm>
            <a:off x="487746" y="2714137"/>
            <a:ext cx="2605468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1100" b="1" dirty="0" smtClean="0">
                <a:solidFill>
                  <a:srgbClr val="1C5417"/>
                </a:solidFill>
                <a:latin typeface="Arial"/>
                <a:ea typeface="+mn-lt"/>
                <a:cs typeface="+mn-lt"/>
              </a:rPr>
              <a:t>16. 10. </a:t>
            </a:r>
            <a:r>
              <a:rPr lang="cs-CZ" sz="1100" b="1" dirty="0">
                <a:solidFill>
                  <a:srgbClr val="1C5417"/>
                </a:solidFill>
                <a:latin typeface="Arial"/>
                <a:ea typeface="+mn-lt"/>
                <a:cs typeface="+mn-lt"/>
              </a:rPr>
              <a:t>-</a:t>
            </a:r>
            <a:r>
              <a:rPr lang="cs-CZ" sz="1100" b="1" dirty="0" smtClean="0">
                <a:solidFill>
                  <a:srgbClr val="1C5417"/>
                </a:solidFill>
                <a:latin typeface="Arial"/>
                <a:ea typeface="+mn-lt"/>
                <a:cs typeface="+mn-lt"/>
              </a:rPr>
              <a:t> 20. 10. 2023</a:t>
            </a:r>
          </a:p>
          <a:p>
            <a:pPr algn="ctr"/>
            <a:r>
              <a:rPr lang="cs-CZ" sz="1100" b="1" dirty="0" smtClean="0">
                <a:solidFill>
                  <a:srgbClr val="1C5417"/>
                </a:solidFill>
                <a:latin typeface="Arial"/>
                <a:ea typeface="+mn-lt"/>
                <a:cs typeface="+mn-lt"/>
              </a:rPr>
              <a:t>ŠATNA EKO TÝMU</a:t>
            </a:r>
            <a:endParaRPr lang="cs-CZ" sz="1100" b="1" dirty="0">
              <a:solidFill>
                <a:srgbClr val="1C5417"/>
              </a:solidFill>
              <a:latin typeface="Arial"/>
              <a:ea typeface="+mn-lt"/>
              <a:cs typeface="+mn-lt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D7F2B07-ECAF-4919-829D-782889690BDC}"/>
              </a:ext>
            </a:extLst>
          </p:cNvPr>
          <p:cNvSpPr txBox="1"/>
          <p:nvPr/>
        </p:nvSpPr>
        <p:spPr>
          <a:xfrm>
            <a:off x="3671641" y="2633094"/>
            <a:ext cx="2605469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1100" b="1" dirty="0" smtClean="0">
                <a:solidFill>
                  <a:srgbClr val="FF0000"/>
                </a:solidFill>
                <a:latin typeface="Arial"/>
                <a:ea typeface="+mn-lt"/>
                <a:cs typeface="+mn-lt"/>
              </a:rPr>
              <a:t>7.40 – 8.00</a:t>
            </a:r>
            <a:endParaRPr lang="cs-CZ" sz="1100" b="1" dirty="0">
              <a:solidFill>
                <a:srgbClr val="FF0000"/>
              </a:solidFill>
              <a:latin typeface="Arial"/>
              <a:ea typeface="+mn-lt"/>
              <a:cs typeface="+mn-lt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2DB635F-CC29-4B6B-83B4-1B0303ACA65B}"/>
              </a:ext>
            </a:extLst>
          </p:cNvPr>
          <p:cNvSpPr txBox="1"/>
          <p:nvPr/>
        </p:nvSpPr>
        <p:spPr>
          <a:xfrm>
            <a:off x="6754750" y="2633094"/>
            <a:ext cx="2605469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1100" b="1" dirty="0" smtClean="0">
                <a:solidFill>
                  <a:srgbClr val="1C5417"/>
                </a:solidFill>
                <a:latin typeface="Arial"/>
                <a:ea typeface="+mn-lt"/>
                <a:cs typeface="+mn-lt"/>
              </a:rPr>
              <a:t>Mgr. Helena Šebestíková</a:t>
            </a:r>
          </a:p>
          <a:p>
            <a:pPr algn="ctr"/>
            <a:r>
              <a:rPr lang="cs-CZ" sz="1100" b="1" dirty="0" smtClean="0">
                <a:solidFill>
                  <a:srgbClr val="1C5417"/>
                </a:solidFill>
                <a:latin typeface="Arial"/>
                <a:ea typeface="+mn-lt"/>
                <a:cs typeface="+mn-lt"/>
              </a:rPr>
              <a:t>Mgr. Marie </a:t>
            </a:r>
            <a:r>
              <a:rPr lang="cs-CZ" sz="1100" b="1" dirty="0" err="1" smtClean="0">
                <a:solidFill>
                  <a:srgbClr val="1C5417"/>
                </a:solidFill>
                <a:latin typeface="Arial"/>
                <a:ea typeface="+mn-lt"/>
                <a:cs typeface="+mn-lt"/>
              </a:rPr>
              <a:t>Glatzová</a:t>
            </a:r>
            <a:endParaRPr lang="cs-CZ" sz="1100" b="1" dirty="0">
              <a:solidFill>
                <a:srgbClr val="1C5417"/>
              </a:solidFill>
              <a:latin typeface="Arial"/>
              <a:ea typeface="+mn-lt"/>
              <a:cs typeface="+mn-lt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C209D1B-233A-436E-8ED1-F00C92AD1CB5}"/>
              </a:ext>
            </a:extLst>
          </p:cNvPr>
          <p:cNvSpPr txBox="1"/>
          <p:nvPr/>
        </p:nvSpPr>
        <p:spPr>
          <a:xfrm>
            <a:off x="2441126" y="6035879"/>
            <a:ext cx="5052834" cy="8771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1100" b="1" dirty="0">
                <a:solidFill>
                  <a:srgbClr val="1C5417"/>
                </a:solidFill>
                <a:latin typeface="Arial"/>
                <a:ea typeface="+mn-lt"/>
                <a:cs typeface="+mn-lt"/>
              </a:rPr>
              <a:t>Naše organizace je podpořena dotacemi</a:t>
            </a:r>
          </a:p>
          <a:p>
            <a:pPr algn="ctr"/>
            <a:r>
              <a:rPr lang="cs-CZ" sz="1100" b="1" dirty="0">
                <a:solidFill>
                  <a:srgbClr val="1C5417"/>
                </a:solidFill>
                <a:latin typeface="Arial"/>
                <a:ea typeface="+mn-lt"/>
                <a:cs typeface="+mn-lt"/>
              </a:rPr>
              <a:t>z Ministerstva zemědělství a z rozpočtů</a:t>
            </a:r>
          </a:p>
          <a:p>
            <a:pPr algn="ctr"/>
            <a:r>
              <a:rPr lang="cs-CZ" sz="1100" b="1" dirty="0">
                <a:solidFill>
                  <a:srgbClr val="1C5417"/>
                </a:solidFill>
                <a:latin typeface="Arial"/>
                <a:ea typeface="+mn-lt"/>
                <a:cs typeface="+mn-lt"/>
              </a:rPr>
              <a:t>Statutárního města Ostravy.</a:t>
            </a:r>
          </a:p>
          <a:p>
            <a:endParaRPr lang="cs-CZ" dirty="0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E2D0A2A-5A4A-451A-853F-0EBFB5F4605E}"/>
              </a:ext>
            </a:extLst>
          </p:cNvPr>
          <p:cNvSpPr txBox="1"/>
          <p:nvPr/>
        </p:nvSpPr>
        <p:spPr>
          <a:xfrm>
            <a:off x="2525948" y="5134906"/>
            <a:ext cx="5052834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cs-CZ" sz="1200" b="1">
              <a:solidFill>
                <a:srgbClr val="1C5417"/>
              </a:solidFill>
              <a:latin typeface="Arial"/>
              <a:cs typeface="Calibri" panose="020F0502020204030204"/>
            </a:endParaRPr>
          </a:p>
          <a:p>
            <a:pPr algn="l"/>
            <a:endParaRPr lang="cs-CZ" dirty="0">
              <a:cs typeface="Calibri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126EFABB-14CB-41F5-AE41-4D87A31345D6}"/>
              </a:ext>
            </a:extLst>
          </p:cNvPr>
          <p:cNvSpPr txBox="1"/>
          <p:nvPr/>
        </p:nvSpPr>
        <p:spPr>
          <a:xfrm>
            <a:off x="2621365" y="5028909"/>
            <a:ext cx="5052834" cy="5386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cs-CZ" sz="1100" b="1" dirty="0">
              <a:solidFill>
                <a:schemeClr val="bg1"/>
              </a:solidFill>
              <a:latin typeface="Arial"/>
              <a:cs typeface="Calibri" panose="020F0502020204030204"/>
            </a:endParaRPr>
          </a:p>
          <a:p>
            <a:pPr algn="l"/>
            <a:endParaRPr lang="cs-CZ" dirty="0">
              <a:cs typeface="Calibri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EFA396E8-7B63-4172-81F4-D7F09267F669}"/>
              </a:ext>
            </a:extLst>
          </p:cNvPr>
          <p:cNvSpPr txBox="1"/>
          <p:nvPr/>
        </p:nvSpPr>
        <p:spPr>
          <a:xfrm>
            <a:off x="1369653" y="5134906"/>
            <a:ext cx="7161169" cy="6309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1700" b="1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 Výtěžek sbírky je určen pro potřebné lidi v nouzi.</a:t>
            </a:r>
          </a:p>
          <a:p>
            <a:pPr algn="l"/>
            <a:endParaRPr lang="cs-CZ" dirty="0">
              <a:cs typeface="Calibri"/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5C0B69C6-EB61-4928-9A7B-8D1226FAFC3A}"/>
              </a:ext>
            </a:extLst>
          </p:cNvPr>
          <p:cNvSpPr txBox="1"/>
          <p:nvPr/>
        </p:nvSpPr>
        <p:spPr>
          <a:xfrm>
            <a:off x="2196719" y="309629"/>
            <a:ext cx="5563549" cy="12772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1400" b="1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Potravinová banka v Ostravě, ve spolupráci </a:t>
            </a:r>
          </a:p>
          <a:p>
            <a:pPr algn="ctr"/>
            <a:r>
              <a:rPr lang="cs-CZ" sz="1400" b="1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se ZŠ a MŠ Prameny, Karviná pořádá v rámci akcí </a:t>
            </a:r>
          </a:p>
          <a:p>
            <a:pPr algn="ctr"/>
            <a:r>
              <a:rPr lang="cs-CZ" sz="1400" b="1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k Mezinárodnímu dni za odstranění chudoby</a:t>
            </a:r>
            <a:endParaRPr lang="cs-CZ" sz="1400" dirty="0">
              <a:solidFill>
                <a:schemeClr val="bg1"/>
              </a:solidFill>
              <a:cs typeface="Calibri"/>
            </a:endParaRPr>
          </a:p>
          <a:p>
            <a:pPr algn="ctr"/>
            <a:endParaRPr lang="cs-CZ" sz="1700" b="1" dirty="0">
              <a:solidFill>
                <a:schemeClr val="bg1"/>
              </a:solidFill>
              <a:latin typeface="Arial"/>
              <a:ea typeface="+mn-lt"/>
              <a:cs typeface="+mn-lt"/>
            </a:endParaRPr>
          </a:p>
          <a:p>
            <a:pPr algn="l"/>
            <a:endParaRPr lang="cs-CZ" dirty="0">
              <a:cs typeface="Calibri"/>
            </a:endParaRPr>
          </a:p>
        </p:txBody>
      </p:sp>
      <p:pic>
        <p:nvPicPr>
          <p:cNvPr id="16" name="Obrázek 16">
            <a:extLst>
              <a:ext uri="{FF2B5EF4-FFF2-40B4-BE49-F238E27FC236}">
                <a16:creationId xmlns:a16="http://schemas.microsoft.com/office/drawing/2014/main" id="{7E5AD87C-1576-4908-AC40-E7DDC7CA4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4975" y="-2016012"/>
            <a:ext cx="977900" cy="934522"/>
          </a:xfrm>
          <a:prstGeom prst="rect">
            <a:avLst/>
          </a:prstGeom>
        </p:spPr>
      </p:pic>
      <p:pic>
        <p:nvPicPr>
          <p:cNvPr id="1026" name="Picture 2" descr="Základní škola a Mateřská škola Prameny, Karviná, příspěvková organizace |  ZŠ &amp; MŠ Prameny, p.o.">
            <a:extLst>
              <a:ext uri="{FF2B5EF4-FFF2-40B4-BE49-F238E27FC236}">
                <a16:creationId xmlns:a16="http://schemas.microsoft.com/office/drawing/2014/main" id="{49DE8B46-EC71-9183-A0A2-F49AB7847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079" y="418211"/>
            <a:ext cx="890101" cy="100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122</Words>
  <Application>Microsoft Office PowerPoint</Application>
  <PresentationFormat>A4 (210 × 297 mm)</PresentationFormat>
  <Paragraphs>13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Motiv systému Office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Monika Zagorová</dc:creator>
  <cp:lastModifiedBy>Monika Zagorová</cp:lastModifiedBy>
  <cp:revision>178</cp:revision>
  <dcterms:created xsi:type="dcterms:W3CDTF">2020-09-25T12:45:41Z</dcterms:created>
  <dcterms:modified xsi:type="dcterms:W3CDTF">2023-09-13T10:39:44Z</dcterms:modified>
</cp:coreProperties>
</file>